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0A39-6607-4A8B-802F-0210D8E5F2A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7614-EAC5-4FDB-B41B-5B5A3CAE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4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0A39-6607-4A8B-802F-0210D8E5F2A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7614-EAC5-4FDB-B41B-5B5A3CAE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0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0A39-6607-4A8B-802F-0210D8E5F2A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7614-EAC5-4FDB-B41B-5B5A3CAE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8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0A39-6607-4A8B-802F-0210D8E5F2A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7614-EAC5-4FDB-B41B-5B5A3CAE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5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0A39-6607-4A8B-802F-0210D8E5F2A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7614-EAC5-4FDB-B41B-5B5A3CAE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6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0A39-6607-4A8B-802F-0210D8E5F2A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7614-EAC5-4FDB-B41B-5B5A3CAE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7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0A39-6607-4A8B-802F-0210D8E5F2A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7614-EAC5-4FDB-B41B-5B5A3CAE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7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0A39-6607-4A8B-802F-0210D8E5F2A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7614-EAC5-4FDB-B41B-5B5A3CAE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0A39-6607-4A8B-802F-0210D8E5F2A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7614-EAC5-4FDB-B41B-5B5A3CAE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0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0A39-6607-4A8B-802F-0210D8E5F2A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7614-EAC5-4FDB-B41B-5B5A3CAE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9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0A39-6607-4A8B-802F-0210D8E5F2A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7614-EAC5-4FDB-B41B-5B5A3CAE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6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70A39-6607-4A8B-802F-0210D8E5F2A5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A7614-EAC5-4FDB-B41B-5B5A3CAE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5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06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Problem3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A rightward force is applied to a book in order to move it across a desk. Consider frictional forces. Neglect air resistance. Construct a free-body diagram. Let’s see what this one looks like.</a:t>
            </a:r>
          </a:p>
        </p:txBody>
      </p:sp>
    </p:spTree>
    <p:extLst>
      <p:ext uri="{BB962C8B-B14F-4D97-AF65-F5344CB8AC3E}">
        <p14:creationId xmlns:p14="http://schemas.microsoft.com/office/powerpoint/2010/main" val="865639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0"/>
            <a:ext cx="77724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Note the applied force arrow pointing to the right. Notice how friction force points in the opposite direction. Finally, there is still gravity and normal forces involved.</a:t>
            </a:r>
          </a:p>
        </p:txBody>
      </p:sp>
      <p:pic>
        <p:nvPicPr>
          <p:cNvPr id="78851" name="Picture 5" descr="u2l2c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68675"/>
            <a:ext cx="67818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246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32875" cy="14192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Independent Practice 4mins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5713"/>
            <a:ext cx="9032875" cy="5192712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 skydiver is descending with a constant velocity. Consider air resistance. Draw a free-body diagram.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 man drags a sled across loosely packed snow with a rightward acceleration. Draw a free-body diagram.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 football is moving upwards toward its peak after having been booted by the punter. Draw a free-body diagram.</a:t>
            </a:r>
          </a:p>
          <a:p>
            <a:pPr marL="514350" indent="-514350" eaLnBrk="1" hangingPunct="1">
              <a:buFontTx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 eaLnBrk="1" hangingPunct="1">
              <a:buFontTx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45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Net Force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962025"/>
            <a:ext cx="7827962" cy="44084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Now let’s take a look at what happens when unbalanced forces do not become completely balanced (or cancelled) by other individual forces. 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An unbalanced forces exists when the vertical and horizontal forces do not cancel each other out.</a:t>
            </a:r>
          </a:p>
        </p:txBody>
      </p:sp>
    </p:spTree>
    <p:extLst>
      <p:ext uri="{BB962C8B-B14F-4D97-AF65-F5344CB8AC3E}">
        <p14:creationId xmlns:p14="http://schemas.microsoft.com/office/powerpoint/2010/main" val="1206232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848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Another way to look at balances and unbalanced forces</a:t>
            </a:r>
          </a:p>
        </p:txBody>
      </p:sp>
      <p:pic>
        <p:nvPicPr>
          <p:cNvPr id="81923" name="Picture 5" descr="u2l2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0638"/>
            <a:ext cx="5788025" cy="55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136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Practice Finding the Net Force</a:t>
            </a:r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>
            <p:ph idx="1"/>
          </p:nvPr>
        </p:nvGraphicFramePr>
        <p:xfrm>
          <a:off x="381000" y="1524000"/>
          <a:ext cx="502920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3" imgW="3685714" imgH="3362794" progId="MSPhotoEd.3">
                  <p:embed/>
                </p:oleObj>
              </mc:Choice>
              <mc:Fallback>
                <p:oleObj name="Photo Editor Photo" r:id="rId3" imgW="3685714" imgH="336279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1250" b="54353"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5029200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791200" y="2362200"/>
            <a:ext cx="3200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Net Force: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__________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__________ 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0" y="5715000"/>
            <a:ext cx="91440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Hint: Make sure to have a </a:t>
            </a:r>
            <a:r>
              <a:rPr lang="en-US" sz="3600" b="1" u="sng">
                <a:solidFill>
                  <a:schemeClr val="bg1"/>
                </a:solidFill>
              </a:rPr>
              <a:t>magnitude</a:t>
            </a:r>
            <a:r>
              <a:rPr lang="en-US" sz="3600" b="1">
                <a:solidFill>
                  <a:schemeClr val="bg1"/>
                </a:solidFill>
              </a:rPr>
              <a:t> and a </a:t>
            </a:r>
            <a:r>
              <a:rPr lang="en-US" sz="3600" b="1" u="sng">
                <a:solidFill>
                  <a:schemeClr val="bg1"/>
                </a:solidFill>
              </a:rPr>
              <a:t>direction</a:t>
            </a:r>
            <a:r>
              <a:rPr lang="en-US" sz="3600" b="1">
                <a:solidFill>
                  <a:schemeClr val="bg1"/>
                </a:solidFill>
              </a:rPr>
              <a:t>…</a:t>
            </a:r>
            <a:r>
              <a:rPr lang="en-US" sz="40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5638800" y="3219450"/>
            <a:ext cx="175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</a:rPr>
              <a:t>0 N</a:t>
            </a:r>
            <a:r>
              <a:rPr lang="en-US" sz="40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5638800" y="4114800"/>
            <a:ext cx="2819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No direction</a:t>
            </a:r>
            <a:r>
              <a:rPr lang="en-US" sz="4000" b="1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95202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Practice Finding the Net Force</a:t>
            </a:r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>
            <p:ph idx="1"/>
          </p:nvPr>
        </p:nvGraphicFramePr>
        <p:xfrm>
          <a:off x="228600" y="1866900"/>
          <a:ext cx="5181600" cy="440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hoto Editor Photo" r:id="rId3" imgW="3685714" imgH="3362794" progId="MSPhotoEd.3">
                  <p:embed/>
                </p:oleObj>
              </mc:Choice>
              <mc:Fallback>
                <p:oleObj name="Photo Editor Photo" r:id="rId3" imgW="3685714" imgH="336279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2499" b="55724"/>
                      <a:stretch>
                        <a:fillRect/>
                      </a:stretch>
                    </p:blipFill>
                    <p:spPr bwMode="auto">
                      <a:xfrm>
                        <a:off x="228600" y="1866900"/>
                        <a:ext cx="5181600" cy="440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5791200" y="2362200"/>
            <a:ext cx="3200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Net Force: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__________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__________ </a:t>
            </a:r>
          </a:p>
        </p:txBody>
      </p:sp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5638800" y="3219450"/>
            <a:ext cx="175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</a:rPr>
              <a:t>5 N</a:t>
            </a:r>
            <a:r>
              <a:rPr lang="en-US" sz="40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6019800" y="4114800"/>
            <a:ext cx="2438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Left</a:t>
            </a:r>
            <a:r>
              <a:rPr lang="en-US" sz="4000" b="1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745665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1" grpId="0"/>
      <p:bldP spid="2037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Practice Finding the Net Force</a:t>
            </a:r>
          </a:p>
        </p:txBody>
      </p:sp>
      <p:graphicFrame>
        <p:nvGraphicFramePr>
          <p:cNvPr id="84995" name="Object 3"/>
          <p:cNvGraphicFramePr>
            <a:graphicFrameLocks noChangeAspect="1"/>
          </p:cNvGraphicFramePr>
          <p:nvPr>
            <p:ph idx="1"/>
          </p:nvPr>
        </p:nvGraphicFramePr>
        <p:xfrm>
          <a:off x="-609600" y="1295400"/>
          <a:ext cx="54864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hoto Editor Photo" r:id="rId3" imgW="3685714" imgH="3362794" progId="MSPhotoEd.3">
                  <p:embed/>
                </p:oleObj>
              </mc:Choice>
              <mc:Fallback>
                <p:oleObj name="Photo Editor Photo" r:id="rId3" imgW="3685714" imgH="336279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1128" r="51250"/>
                      <a:stretch>
                        <a:fillRect/>
                      </a:stretch>
                    </p:blipFill>
                    <p:spPr bwMode="auto">
                      <a:xfrm>
                        <a:off x="-609600" y="1295400"/>
                        <a:ext cx="54864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5791200" y="2362200"/>
            <a:ext cx="3200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Net Force: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__________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__________ </a:t>
            </a: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5638800" y="3219450"/>
            <a:ext cx="175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</a:rPr>
              <a:t>0 N</a:t>
            </a:r>
            <a:r>
              <a:rPr lang="en-US" sz="40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5638800" y="4114800"/>
            <a:ext cx="2819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No direction</a:t>
            </a:r>
            <a:r>
              <a:rPr lang="en-US" sz="4000" b="1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61678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5" grpId="0"/>
      <p:bldP spid="2048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Practice Finding the Net Force</a:t>
            </a:r>
          </a:p>
        </p:txBody>
      </p:sp>
      <p:graphicFrame>
        <p:nvGraphicFramePr>
          <p:cNvPr id="86019" name="Object 4"/>
          <p:cNvGraphicFramePr>
            <a:graphicFrameLocks noChangeAspect="1"/>
          </p:cNvGraphicFramePr>
          <p:nvPr>
            <p:ph idx="1"/>
          </p:nvPr>
        </p:nvGraphicFramePr>
        <p:xfrm>
          <a:off x="457200" y="1371600"/>
          <a:ext cx="4414838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Photo Editor Photo" r:id="rId3" imgW="3685714" imgH="3362794" progId="MSPhotoEd.3">
                  <p:embed/>
                </p:oleObj>
              </mc:Choice>
              <mc:Fallback>
                <p:oleObj name="Photo Editor Photo" r:id="rId3" imgW="3685714" imgH="336279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1250" t="51128"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4414838" cy="5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5791200" y="2362200"/>
            <a:ext cx="3200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Net Force: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__________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</a:rPr>
              <a:t>__________ </a:t>
            </a:r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5638800" y="3219450"/>
            <a:ext cx="175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</a:rPr>
              <a:t>15 N</a:t>
            </a:r>
            <a:r>
              <a:rPr lang="en-US" sz="40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5943600" y="4114800"/>
            <a:ext cx="2514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Up</a:t>
            </a:r>
            <a:r>
              <a:rPr lang="en-US" sz="4000" b="1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345311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8" grpId="0"/>
      <p:bldP spid="1464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38258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b="1" smtClean="0">
                <a:solidFill>
                  <a:schemeClr val="bg1"/>
                </a:solidFill>
              </a:rPr>
              <a:t>NET FORCES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-153988" y="1257300"/>
            <a:ext cx="9348788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i="1">
                <a:solidFill>
                  <a:schemeClr val="bg1"/>
                </a:solidFill>
              </a:rPr>
              <a:t/>
            </a:r>
            <a:br>
              <a:rPr lang="en-US" sz="3200" i="1">
                <a:solidFill>
                  <a:schemeClr val="bg1"/>
                </a:solidFill>
              </a:rPr>
            </a:br>
            <a:r>
              <a:rPr lang="en-US" sz="4800" b="1">
                <a:solidFill>
                  <a:schemeClr val="bg1"/>
                </a:solidFill>
              </a:rPr>
              <a:t>the </a:t>
            </a:r>
            <a:r>
              <a:rPr lang="en-US" sz="4800" b="1" u="sng">
                <a:solidFill>
                  <a:schemeClr val="bg1"/>
                </a:solidFill>
              </a:rPr>
              <a:t> sum</a:t>
            </a:r>
            <a:r>
              <a:rPr lang="en-US" sz="4800" b="1">
                <a:solidFill>
                  <a:schemeClr val="bg1"/>
                </a:solidFill>
              </a:rPr>
              <a:t> of all forces acting on an object</a:t>
            </a: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204788" y="1449388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6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338" y="3692525"/>
            <a:ext cx="5191126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3014663"/>
            <a:ext cx="4418012" cy="384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320804"/>
      </p:ext>
    </p:extLst>
  </p:cSld>
  <p:clrMapOvr>
    <a:masterClrMapping/>
  </p:clrMapOvr>
  <p:transition>
    <p:rand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-268288" y="268288"/>
            <a:ext cx="9412288" cy="35052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chemeClr val="bg1"/>
                </a:solidFill>
              </a:rPr>
              <a:t>Balanced Forces (acceleration = 0)</a:t>
            </a:r>
            <a:r>
              <a:rPr lang="en-US" sz="6600" b="1" smtClean="0"/>
              <a:t/>
            </a:r>
            <a:br>
              <a:rPr lang="en-US" sz="6600" b="1" smtClean="0"/>
            </a:br>
            <a:r>
              <a:rPr lang="en-US" sz="9900" b="1" smtClean="0">
                <a:solidFill>
                  <a:srgbClr val="008000"/>
                </a:solidFill>
                <a:latin typeface="Symbol" pitchFamily="18" charset="2"/>
              </a:rPr>
              <a:t>Net</a:t>
            </a:r>
            <a:r>
              <a:rPr lang="en-US" sz="8800" b="1" smtClean="0">
                <a:solidFill>
                  <a:srgbClr val="008000"/>
                </a:solidFill>
              </a:rPr>
              <a:t>Force</a:t>
            </a:r>
            <a:r>
              <a:rPr lang="en-US" sz="9900" b="1" smtClean="0">
                <a:solidFill>
                  <a:srgbClr val="008000"/>
                </a:solidFill>
              </a:rPr>
              <a:t> = 0</a:t>
            </a: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9525"/>
            <a:ext cx="40513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3819525"/>
            <a:ext cx="5092700" cy="280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278302"/>
      </p:ext>
    </p:extLst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-111125" y="284163"/>
            <a:ext cx="9255125" cy="24272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smtClean="0">
                <a:solidFill>
                  <a:schemeClr val="bg1"/>
                </a:solidFill>
              </a:rPr>
              <a:t>Unbalanced Forces there is acceleration</a:t>
            </a:r>
            <a:r>
              <a:rPr lang="en-US" sz="5400" b="1" smtClean="0">
                <a:solidFill>
                  <a:schemeClr val="bg1"/>
                </a:solidFill>
              </a:rPr>
              <a:t/>
            </a:r>
            <a:br>
              <a:rPr lang="en-US" sz="5400" b="1" smtClean="0">
                <a:solidFill>
                  <a:schemeClr val="bg1"/>
                </a:solidFill>
              </a:rPr>
            </a:br>
            <a:r>
              <a:rPr lang="en-US" sz="8800" b="1" smtClean="0">
                <a:solidFill>
                  <a:srgbClr val="00B050"/>
                </a:solidFill>
                <a:latin typeface="Symbol" pitchFamily="18" charset="2"/>
              </a:rPr>
              <a:t>Net</a:t>
            </a:r>
            <a:r>
              <a:rPr lang="en-US" sz="7200" b="1" smtClean="0">
                <a:solidFill>
                  <a:srgbClr val="00B050"/>
                </a:solidFill>
              </a:rPr>
              <a:t>Force</a:t>
            </a:r>
            <a:r>
              <a:rPr lang="en-US" sz="8800" b="1" smtClean="0">
                <a:solidFill>
                  <a:srgbClr val="00B050"/>
                </a:solidFill>
              </a:rPr>
              <a:t> = ???</a:t>
            </a:r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881313"/>
            <a:ext cx="7613650" cy="23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4150"/>
            <a:ext cx="9144000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5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288925" y="0"/>
            <a:ext cx="8169275" cy="1752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Adding momentum and forces!!!</a:t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We use Free Body Diagrams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944688"/>
            <a:ext cx="3657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  <a:defRPr/>
            </a:pPr>
            <a:r>
              <a:rPr lang="en-US" u="sng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</a:rPr>
              <a:t>Free-body diagrams are used to show the relative magnitude and direction of all forces acting on an object. </a:t>
            </a:r>
          </a:p>
        </p:txBody>
      </p:sp>
      <p:pic>
        <p:nvPicPr>
          <p:cNvPr id="7270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4563" y="1981200"/>
            <a:ext cx="5186362" cy="41148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9" name="Picture 5" descr="u2l2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47838"/>
            <a:ext cx="5257800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528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Problem 1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A book is at rest on a table top. Diagram the forces acting on the book.</a:t>
            </a:r>
          </a:p>
        </p:txBody>
      </p:sp>
    </p:spTree>
    <p:extLst>
      <p:ext uri="{BB962C8B-B14F-4D97-AF65-F5344CB8AC3E}">
        <p14:creationId xmlns:p14="http://schemas.microsoft.com/office/powerpoint/2010/main" val="3848821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Problem 1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In this diagram, there are normal and gravitational forces on the book.</a:t>
            </a:r>
          </a:p>
        </p:txBody>
      </p:sp>
      <p:pic>
        <p:nvPicPr>
          <p:cNvPr id="74756" name="Picture 5" descr="u2l2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17195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11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Problem 2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A flying squirrel is gliding (no wing flaps) from a tree to the ground at constant velocity. Consider air resistance. A free body diagram for this situation looks like…</a:t>
            </a:r>
          </a:p>
        </p:txBody>
      </p:sp>
    </p:spTree>
    <p:extLst>
      <p:ext uri="{BB962C8B-B14F-4D97-AF65-F5344CB8AC3E}">
        <p14:creationId xmlns:p14="http://schemas.microsoft.com/office/powerpoint/2010/main" val="1933064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Gravity pulls down on the squirrel while air resistance keeps the squirrel in the air for a while.</a:t>
            </a:r>
          </a:p>
        </p:txBody>
      </p:sp>
      <p:pic>
        <p:nvPicPr>
          <p:cNvPr id="76804" name="Picture 5" descr="u2l2c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6687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206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379</Words>
  <Application>Microsoft Office PowerPoint</Application>
  <PresentationFormat>On-screen Show (4:3)</PresentationFormat>
  <Paragraphs>51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Microsoft Photo Editor 3.0 Photo</vt:lpstr>
      <vt:lpstr>PowerPoint Presentation</vt:lpstr>
      <vt:lpstr>NET FORCES</vt:lpstr>
      <vt:lpstr>Balanced Forces (acceleration = 0) NetForce = 0</vt:lpstr>
      <vt:lpstr>Unbalanced Forces there is acceleration NetForce = ???</vt:lpstr>
      <vt:lpstr>Adding momentum and forces!!! We use Free Body Diagrams </vt:lpstr>
      <vt:lpstr>Problem 1</vt:lpstr>
      <vt:lpstr>Problem 1</vt:lpstr>
      <vt:lpstr>Problem 2</vt:lpstr>
      <vt:lpstr>PowerPoint Presentation</vt:lpstr>
      <vt:lpstr>Problem3</vt:lpstr>
      <vt:lpstr>PowerPoint Presentation</vt:lpstr>
      <vt:lpstr>Independent Practice 4mins</vt:lpstr>
      <vt:lpstr>Net Force</vt:lpstr>
      <vt:lpstr>Another way to look at balances and unbalanced forces</vt:lpstr>
      <vt:lpstr>Practice Finding the Net Force</vt:lpstr>
      <vt:lpstr>Practice Finding the Net Force</vt:lpstr>
      <vt:lpstr>Practice Finding the Net Force</vt:lpstr>
      <vt:lpstr>Practice Finding the Net Force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2014-09-15T14:44:28Z</dcterms:created>
  <dcterms:modified xsi:type="dcterms:W3CDTF">2014-09-15T14:45:44Z</dcterms:modified>
</cp:coreProperties>
</file>